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70" r:id="rId4"/>
    <p:sldId id="281" r:id="rId5"/>
    <p:sldId id="282" r:id="rId6"/>
    <p:sldId id="280" r:id="rId7"/>
    <p:sldId id="278" r:id="rId8"/>
    <p:sldId id="266" r:id="rId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8" autoAdjust="0"/>
    <p:restoredTop sz="96357" autoAdjust="0"/>
  </p:normalViewPr>
  <p:slideViewPr>
    <p:cSldViewPr snapToGrid="0">
      <p:cViewPr varScale="1">
        <p:scale>
          <a:sx n="81" d="100"/>
          <a:sy n="81" d="100"/>
        </p:scale>
        <p:origin x="432" y="6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F992290-478A-4193-86E5-D2C302A964A0}" type="datetimeFigureOut">
              <a:rPr lang="en-US" smtClean="0"/>
              <a:t>9/12/2022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856AD9D-C714-4A69-AA5C-0ED483468629}" type="slidenum">
              <a:rPr lang="en-US" smtClean="0"/>
              <a:t>‹#›</a:t>
            </a:fld>
            <a:endParaRPr lang="en-US"/>
          </a:p>
        </p:txBody>
      </p:sp>
    </p:spTree>
    <p:extLst>
      <p:ext uri="{BB962C8B-B14F-4D97-AF65-F5344CB8AC3E}">
        <p14:creationId xmlns:p14="http://schemas.microsoft.com/office/powerpoint/2010/main" val="230530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56AD9D-C714-4A69-AA5C-0ED483468629}" type="slidenum">
              <a:rPr lang="en-US" smtClean="0"/>
              <a:t>2</a:t>
            </a:fld>
            <a:endParaRPr lang="en-US"/>
          </a:p>
        </p:txBody>
      </p:sp>
    </p:spTree>
    <p:extLst>
      <p:ext uri="{BB962C8B-B14F-4D97-AF65-F5344CB8AC3E}">
        <p14:creationId xmlns:p14="http://schemas.microsoft.com/office/powerpoint/2010/main" val="3897441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56AD9D-C714-4A69-AA5C-0ED483468629}" type="slidenum">
              <a:rPr lang="en-US" smtClean="0"/>
              <a:t>3</a:t>
            </a:fld>
            <a:endParaRPr lang="en-US"/>
          </a:p>
        </p:txBody>
      </p:sp>
    </p:spTree>
    <p:extLst>
      <p:ext uri="{BB962C8B-B14F-4D97-AF65-F5344CB8AC3E}">
        <p14:creationId xmlns:p14="http://schemas.microsoft.com/office/powerpoint/2010/main" val="2902737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6AD9D-C714-4A69-AA5C-0ED483468629}"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7670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6AD9D-C714-4A69-AA5C-0ED483468629}"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7565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6AD9D-C714-4A69-AA5C-0ED483468629}"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0428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6AD9D-C714-4A69-AA5C-0ED483468629}"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679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6AD9D-C714-4A69-AA5C-0ED483468629}"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9679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9C516C-B0A4-4A0F-816C-A16E88BF2A58}"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232412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9C516C-B0A4-4A0F-816C-A16E88BF2A58}"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3368135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9C516C-B0A4-4A0F-816C-A16E88BF2A58}"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84616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9C516C-B0A4-4A0F-816C-A16E88BF2A58}"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2939478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9C516C-B0A4-4A0F-816C-A16E88BF2A58}"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53039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9C516C-B0A4-4A0F-816C-A16E88BF2A58}" type="datetimeFigureOut">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2157242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9C516C-B0A4-4A0F-816C-A16E88BF2A58}" type="datetimeFigureOut">
              <a:rPr lang="en-US" smtClean="0"/>
              <a:t>9/12/2022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3972781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9C516C-B0A4-4A0F-816C-A16E88BF2A58}" type="datetimeFigureOut">
              <a:rPr lang="en-US" smtClean="0"/>
              <a:t>9/12/2022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2727853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C516C-B0A4-4A0F-816C-A16E88BF2A58}" type="datetimeFigureOut">
              <a:rPr lang="en-US" smtClean="0"/>
              <a:t>9/12/2022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82393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9C516C-B0A4-4A0F-816C-A16E88BF2A58}" type="datetimeFigureOut">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326904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9C516C-B0A4-4A0F-816C-A16E88BF2A58}" type="datetimeFigureOut">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A3F07-2D09-4BAC-964F-E191A68D16AB}" type="slidenum">
              <a:rPr lang="en-US" smtClean="0"/>
              <a:t>‹#›</a:t>
            </a:fld>
            <a:endParaRPr lang="en-US"/>
          </a:p>
        </p:txBody>
      </p:sp>
    </p:spTree>
    <p:extLst>
      <p:ext uri="{BB962C8B-B14F-4D97-AF65-F5344CB8AC3E}">
        <p14:creationId xmlns:p14="http://schemas.microsoft.com/office/powerpoint/2010/main" val="36629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9C516C-B0A4-4A0F-816C-A16E88BF2A58}" type="datetimeFigureOut">
              <a:rPr lang="en-US" smtClean="0"/>
              <a:t>9/12/2022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A3F07-2D09-4BAC-964F-E191A68D16AB}" type="slidenum">
              <a:rPr lang="en-US" smtClean="0"/>
              <a:t>‹#›</a:t>
            </a:fld>
            <a:endParaRPr lang="en-US"/>
          </a:p>
        </p:txBody>
      </p:sp>
    </p:spTree>
    <p:extLst>
      <p:ext uri="{BB962C8B-B14F-4D97-AF65-F5344CB8AC3E}">
        <p14:creationId xmlns:p14="http://schemas.microsoft.com/office/powerpoint/2010/main" val="621954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746628" y="1783959"/>
            <a:ext cx="4645250" cy="2889114"/>
          </a:xfrm>
        </p:spPr>
        <p:txBody>
          <a:bodyPr anchor="b">
            <a:normAutofit/>
            <a:scene3d>
              <a:camera prst="orthographicFront"/>
              <a:lightRig rig="threePt" dir="t"/>
            </a:scene3d>
            <a:sp3d extrusionH="57150">
              <a:bevelT w="38100" h="38100"/>
              <a:extrusionClr>
                <a:schemeClr val="accent4">
                  <a:lumMod val="40000"/>
                  <a:lumOff val="60000"/>
                </a:schemeClr>
              </a:extrusionClr>
            </a:sp3d>
          </a:bodyPr>
          <a:lstStyle/>
          <a:p>
            <a:pPr algn="l"/>
            <a:r>
              <a:rPr lang="en-US" sz="4700" b="1" i="1">
                <a:solidFill>
                  <a:schemeClr val="bg1"/>
                </a:solidFill>
                <a:latin typeface="Wells Fargo Sans" panose="020B0503020203020204" pitchFamily="34" charset="0"/>
              </a:rPr>
              <a:t>Jefferson High School Booster Club Meeting </a:t>
            </a:r>
            <a:br>
              <a:rPr lang="en-US" sz="4700" b="1" i="1">
                <a:solidFill>
                  <a:schemeClr val="bg1"/>
                </a:solidFill>
                <a:latin typeface="Wells Fargo Sans" panose="020B0503020203020204" pitchFamily="34" charset="0"/>
              </a:rPr>
            </a:br>
            <a:r>
              <a:rPr lang="en-US" sz="4700" b="1" i="1">
                <a:solidFill>
                  <a:schemeClr val="bg1"/>
                </a:solidFill>
                <a:latin typeface="Wells Fargo Sans" panose="020B0503020203020204" pitchFamily="34" charset="0"/>
              </a:rPr>
              <a:t>9/12/22</a:t>
            </a:r>
          </a:p>
        </p:txBody>
      </p:sp>
      <p:sp>
        <p:nvSpPr>
          <p:cNvPr id="12"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Text&#10;&#10;Description automatically generated with medium confidence"/>
          <p:cNvPicPr>
            <a:picLocks noChangeAspect="1"/>
          </p:cNvPicPr>
          <p:nvPr/>
        </p:nvPicPr>
        <p:blipFill>
          <a:blip r:embed="rId2"/>
          <a:stretch>
            <a:fillRect/>
          </a:stretch>
        </p:blipFill>
        <p:spPr>
          <a:xfrm>
            <a:off x="419382" y="1743074"/>
            <a:ext cx="4047843" cy="2003681"/>
          </a:xfrm>
          <a:prstGeom prst="rect">
            <a:avLst/>
          </a:prstGeom>
        </p:spPr>
      </p:pic>
    </p:spTree>
    <p:extLst>
      <p:ext uri="{BB962C8B-B14F-4D97-AF65-F5344CB8AC3E}">
        <p14:creationId xmlns:p14="http://schemas.microsoft.com/office/powerpoint/2010/main" val="170517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63" y="365125"/>
            <a:ext cx="11521440" cy="1325563"/>
          </a:xfrm>
          <a:effectLst>
            <a:outerShdw blurRad="50800" dist="38100" dir="2700000" algn="tl" rotWithShape="0">
              <a:prstClr val="black">
                <a:alpha val="40000"/>
              </a:prstClr>
            </a:outerShdw>
          </a:effectLst>
        </p:spPr>
        <p:txBody>
          <a:bodyPr/>
          <a:lstStyle/>
          <a:p>
            <a:pPr algn="ctr"/>
            <a:r>
              <a:rPr lang="en-US" b="1" i="1" u="sng" dirty="0">
                <a:solidFill>
                  <a:schemeClr val="accent6">
                    <a:lumMod val="75000"/>
                  </a:schemeClr>
                </a:solidFill>
                <a:latin typeface="Wells Fargo Sans" panose="020B0503020203020204" pitchFamily="34" charset="0"/>
              </a:rPr>
              <a:t>JHS Booster Club Mission Statement</a:t>
            </a:r>
          </a:p>
        </p:txBody>
      </p:sp>
      <p:sp>
        <p:nvSpPr>
          <p:cNvPr id="8" name="Content Placeholder 7"/>
          <p:cNvSpPr>
            <a:spLocks noGrp="1"/>
          </p:cNvSpPr>
          <p:nvPr>
            <p:ph idx="1"/>
          </p:nvPr>
        </p:nvSpPr>
        <p:spPr>
          <a:xfrm>
            <a:off x="910883" y="1482870"/>
            <a:ext cx="10515600" cy="4351338"/>
          </a:xfrm>
        </p:spPr>
        <p:txBody>
          <a:bodyPr/>
          <a:lstStyle/>
          <a:p>
            <a:pPr marL="0" indent="0" algn="ctr">
              <a:lnSpc>
                <a:spcPct val="150000"/>
              </a:lnSpc>
              <a:buNone/>
            </a:pPr>
            <a:r>
              <a:rPr lang="en-US" i="1" dirty="0"/>
              <a:t>“The Jefferson High School Booster Club is committed to inclusive, courageous student activities that compete for excellence in lifelong learning.  The JHS Booster Club supports student activities through funding resources, school pride and community spirit and support.”</a:t>
            </a:r>
          </a:p>
          <a:p>
            <a:pPr marL="0" indent="0">
              <a:buNone/>
            </a:pPr>
            <a:endParaRPr lang="en-US" dirty="0"/>
          </a:p>
        </p:txBody>
      </p:sp>
      <p:pic>
        <p:nvPicPr>
          <p:cNvPr id="5" name="Picture 4"/>
          <p:cNvPicPr>
            <a:picLocks noChangeAspect="1"/>
          </p:cNvPicPr>
          <p:nvPr/>
        </p:nvPicPr>
        <p:blipFill>
          <a:blip r:embed="rId3"/>
          <a:stretch>
            <a:fillRect/>
          </a:stretch>
        </p:blipFill>
        <p:spPr>
          <a:xfrm>
            <a:off x="3762610" y="4244079"/>
            <a:ext cx="4812145" cy="2383011"/>
          </a:xfrm>
          <a:prstGeom prst="rect">
            <a:avLst/>
          </a:prstGeom>
        </p:spPr>
      </p:pic>
    </p:spTree>
    <p:extLst>
      <p:ext uri="{BB962C8B-B14F-4D97-AF65-F5344CB8AC3E}">
        <p14:creationId xmlns:p14="http://schemas.microsoft.com/office/powerpoint/2010/main" val="193418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3"/>
            <a:ext cx="10515600" cy="909760"/>
          </a:xfrm>
          <a:effectLst>
            <a:outerShdw blurRad="50800" dist="38100" dir="2700000" algn="tl" rotWithShape="0">
              <a:prstClr val="black">
                <a:alpha val="40000"/>
              </a:prstClr>
            </a:outerShdw>
          </a:effectLst>
        </p:spPr>
        <p:txBody>
          <a:bodyPr/>
          <a:lstStyle/>
          <a:p>
            <a:pPr algn="ctr"/>
            <a:r>
              <a:rPr lang="en-US" b="1" i="1" u="sng" dirty="0">
                <a:solidFill>
                  <a:schemeClr val="accent6">
                    <a:lumMod val="75000"/>
                  </a:schemeClr>
                </a:solidFill>
                <a:latin typeface="Wells Fargo Sans" panose="020B0503020203020204" pitchFamily="34" charset="0"/>
              </a:rPr>
              <a:t>JHS Booster Club Agenda</a:t>
            </a:r>
          </a:p>
        </p:txBody>
      </p:sp>
      <p:sp>
        <p:nvSpPr>
          <p:cNvPr id="4" name="Content Placeholder 3"/>
          <p:cNvSpPr>
            <a:spLocks noGrp="1"/>
          </p:cNvSpPr>
          <p:nvPr>
            <p:ph sz="half" idx="1"/>
          </p:nvPr>
        </p:nvSpPr>
        <p:spPr>
          <a:xfrm>
            <a:off x="890337" y="976185"/>
            <a:ext cx="10411326" cy="5486131"/>
          </a:xfrm>
        </p:spPr>
        <p:txBody>
          <a:bodyPr>
            <a:normAutofit fontScale="85000" lnSpcReduction="20000"/>
          </a:bodyPr>
          <a:lstStyle/>
          <a:p>
            <a:r>
              <a:rPr lang="en-US" dirty="0"/>
              <a:t>September Agenda</a:t>
            </a:r>
          </a:p>
          <a:p>
            <a:pPr lvl="1"/>
            <a:r>
              <a:rPr lang="en-US" dirty="0"/>
              <a:t>Introductions of current board members</a:t>
            </a:r>
          </a:p>
          <a:p>
            <a:pPr lvl="1"/>
            <a:r>
              <a:rPr lang="en-US" dirty="0"/>
              <a:t>Home Attendance Center – Communications Guidelines – </a:t>
            </a:r>
            <a:r>
              <a:rPr lang="en-US" b="1" i="1" dirty="0">
                <a:solidFill>
                  <a:schemeClr val="accent6">
                    <a:lumMod val="75000"/>
                  </a:schemeClr>
                </a:solidFill>
              </a:rPr>
              <a:t>Lance Siebenahler</a:t>
            </a:r>
            <a:r>
              <a:rPr lang="en-US" sz="1200" b="1" i="1" dirty="0"/>
              <a:t>(Slide 4/5)</a:t>
            </a:r>
          </a:p>
          <a:p>
            <a:pPr lvl="1"/>
            <a:r>
              <a:rPr lang="en-US" dirty="0"/>
              <a:t>Booster Club Announcements</a:t>
            </a:r>
          </a:p>
          <a:p>
            <a:pPr lvl="2"/>
            <a:r>
              <a:rPr lang="en-US" dirty="0"/>
              <a:t>21–22-year end disbursements </a:t>
            </a:r>
            <a:r>
              <a:rPr lang="en-US" sz="1300" b="1" i="1" dirty="0"/>
              <a:t>(Slide 6)</a:t>
            </a:r>
          </a:p>
          <a:p>
            <a:pPr lvl="2"/>
            <a:r>
              <a:rPr lang="en-US" dirty="0"/>
              <a:t>Attendance expectations</a:t>
            </a:r>
          </a:p>
          <a:p>
            <a:pPr lvl="2"/>
            <a:r>
              <a:rPr lang="en-US" dirty="0"/>
              <a:t>Special requests for funds </a:t>
            </a:r>
          </a:p>
          <a:p>
            <a:pPr lvl="1"/>
            <a:r>
              <a:rPr lang="en-US" dirty="0"/>
              <a:t>Committees to fill – need of booster members/parent reps to lead </a:t>
            </a:r>
          </a:p>
          <a:p>
            <a:pPr lvl="2"/>
            <a:r>
              <a:rPr lang="en-US" dirty="0"/>
              <a:t>Special Events/Care Committee</a:t>
            </a:r>
          </a:p>
          <a:p>
            <a:pPr lvl="3"/>
            <a:r>
              <a:rPr lang="en-US" sz="2000" dirty="0"/>
              <a:t>Celebrations </a:t>
            </a:r>
          </a:p>
          <a:p>
            <a:pPr lvl="4"/>
            <a:r>
              <a:rPr lang="en-US" sz="2000" dirty="0"/>
              <a:t>Signing Days</a:t>
            </a:r>
          </a:p>
          <a:p>
            <a:pPr lvl="4"/>
            <a:r>
              <a:rPr lang="en-US" sz="2000" dirty="0"/>
              <a:t>Championship Celebrations</a:t>
            </a:r>
          </a:p>
          <a:p>
            <a:pPr lvl="4"/>
            <a:r>
              <a:rPr lang="en-US" sz="2000" dirty="0"/>
              <a:t>Awards Nights</a:t>
            </a:r>
          </a:p>
          <a:p>
            <a:pPr lvl="4"/>
            <a:r>
              <a:rPr lang="en-US" sz="2000" dirty="0"/>
              <a:t>Injured or ill students or family members</a:t>
            </a:r>
          </a:p>
          <a:p>
            <a:pPr lvl="3"/>
            <a:r>
              <a:rPr lang="en-US" sz="2000" dirty="0"/>
              <a:t>Cake decorating events</a:t>
            </a:r>
          </a:p>
          <a:p>
            <a:pPr lvl="3"/>
            <a:r>
              <a:rPr lang="en-US" sz="2000" dirty="0"/>
              <a:t>Futures Nights $150 limit from the booster club</a:t>
            </a:r>
          </a:p>
          <a:p>
            <a:pPr lvl="4"/>
            <a:r>
              <a:rPr lang="en-US" sz="2000" dirty="0"/>
              <a:t>Need receipts</a:t>
            </a:r>
          </a:p>
          <a:p>
            <a:pPr lvl="1"/>
            <a:r>
              <a:rPr lang="en-US" dirty="0"/>
              <a:t>Financials </a:t>
            </a:r>
            <a:r>
              <a:rPr lang="en-US" sz="1300" b="1" i="1" dirty="0"/>
              <a:t>(Slide 7)</a:t>
            </a:r>
            <a:endParaRPr lang="en-US" sz="1300" dirty="0"/>
          </a:p>
          <a:p>
            <a:pPr lvl="1"/>
            <a:r>
              <a:rPr lang="en-US" dirty="0"/>
              <a:t>Presidents Bowl Update – </a:t>
            </a:r>
            <a:r>
              <a:rPr lang="en-US" b="1" i="1" dirty="0">
                <a:solidFill>
                  <a:schemeClr val="accent6">
                    <a:lumMod val="75000"/>
                  </a:schemeClr>
                </a:solidFill>
              </a:rPr>
              <a:t>Mike Brenna</a:t>
            </a:r>
          </a:p>
          <a:p>
            <a:pPr lvl="1"/>
            <a:r>
              <a:rPr lang="en-US" dirty="0"/>
              <a:t>Monday October 10</a:t>
            </a:r>
            <a:r>
              <a:rPr lang="en-US" baseline="30000" dirty="0"/>
              <a:t>th</a:t>
            </a:r>
            <a:r>
              <a:rPr lang="en-US" dirty="0"/>
              <a:t> meeting will be moved</a:t>
            </a:r>
          </a:p>
          <a:p>
            <a:pPr lvl="1"/>
            <a:endParaRPr lang="en-US" dirty="0"/>
          </a:p>
        </p:txBody>
      </p:sp>
      <p:pic>
        <p:nvPicPr>
          <p:cNvPr id="6" name="Picture 5"/>
          <p:cNvPicPr>
            <a:picLocks noChangeAspect="1"/>
          </p:cNvPicPr>
          <p:nvPr/>
        </p:nvPicPr>
        <p:blipFill>
          <a:blip r:embed="rId3"/>
          <a:stretch>
            <a:fillRect/>
          </a:stretch>
        </p:blipFill>
        <p:spPr>
          <a:xfrm>
            <a:off x="8104908" y="4834040"/>
            <a:ext cx="4087091" cy="2023959"/>
          </a:xfrm>
          <a:prstGeom prst="rect">
            <a:avLst/>
          </a:prstGeom>
        </p:spPr>
      </p:pic>
    </p:spTree>
    <p:extLst>
      <p:ext uri="{BB962C8B-B14F-4D97-AF65-F5344CB8AC3E}">
        <p14:creationId xmlns:p14="http://schemas.microsoft.com/office/powerpoint/2010/main" val="1435101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986"/>
            <a:ext cx="10515600" cy="795773"/>
          </a:xfrm>
          <a:effectLst>
            <a:outerShdw blurRad="50800" dist="38100" dir="2700000" algn="tl" rotWithShape="0">
              <a:prstClr val="black">
                <a:alpha val="40000"/>
              </a:prstClr>
            </a:outerShdw>
          </a:effectLst>
        </p:spPr>
        <p:txBody>
          <a:bodyPr>
            <a:normAutofit/>
          </a:bodyPr>
          <a:lstStyle/>
          <a:p>
            <a:pPr algn="ctr"/>
            <a:r>
              <a:rPr lang="en-US" b="1" i="1" u="sng">
                <a:solidFill>
                  <a:schemeClr val="accent6">
                    <a:lumMod val="75000"/>
                  </a:schemeClr>
                </a:solidFill>
                <a:latin typeface="Wells Fargo Sans" panose="020B0503020203020204" pitchFamily="34" charset="0"/>
              </a:rPr>
              <a:t>High School Home Attendance Schools</a:t>
            </a:r>
            <a:endParaRPr lang="en-US" b="1" i="1" u="sng" dirty="0">
              <a:solidFill>
                <a:schemeClr val="accent6">
                  <a:lumMod val="75000"/>
                </a:schemeClr>
              </a:solidFill>
              <a:latin typeface="Wells Fargo Sans" panose="020B0503020203020204" pitchFamily="34" charset="0"/>
            </a:endParaRPr>
          </a:p>
        </p:txBody>
      </p:sp>
      <p:sp>
        <p:nvSpPr>
          <p:cNvPr id="4" name="Content Placeholder 3">
            <a:extLst>
              <a:ext uri="{FF2B5EF4-FFF2-40B4-BE49-F238E27FC236}">
                <a16:creationId xmlns:a16="http://schemas.microsoft.com/office/drawing/2014/main" id="{F3635BDB-9C0B-4878-B102-B3B46C94FE39}"/>
              </a:ext>
            </a:extLst>
          </p:cNvPr>
          <p:cNvSpPr>
            <a:spLocks noGrp="1"/>
          </p:cNvSpPr>
          <p:nvPr>
            <p:ph idx="1"/>
          </p:nvPr>
        </p:nvSpPr>
        <p:spPr>
          <a:xfrm>
            <a:off x="8900367" y="780175"/>
            <a:ext cx="3121989" cy="4240242"/>
          </a:xfrm>
        </p:spPr>
        <p:txBody>
          <a:bodyPr>
            <a:noAutofit/>
          </a:bodyPr>
          <a:lstStyle/>
          <a:p>
            <a:r>
              <a:rPr lang="en-US" sz="1400" b="1" i="1" u="sng"/>
              <a:t>Spanish Immersion:</a:t>
            </a:r>
            <a:r>
              <a:rPr lang="en-US" sz="1400"/>
              <a:t>  The Spanish Immersion program courses are offered at Lincoln High School.  Lincoln High School coaches may contact Spanish Immersion students, however, may not visit Edison for communication purposes.  Jefferson and Washington High School coaches may contact their HAC Spanish Immersion students, however, may not visit Edison for communication purposes.  Roosevelt High School coaches may visit Edison for communication purposes.</a:t>
            </a:r>
          </a:p>
          <a:p>
            <a:r>
              <a:rPr lang="en-US" sz="1400" b="1" i="1" u="sng"/>
              <a:t>Honors Program:</a:t>
            </a:r>
            <a:r>
              <a:rPr lang="en-US" sz="1400"/>
              <a:t>  Jefferson, Roosevelt and Washington High School coaches may contact honors students in their HAC, however, may not visit Patrick Henry for communication purposes.  Lincoln High School coaches may visit Patrick Henry for communication purposes.</a:t>
            </a:r>
            <a:endParaRPr lang="en-US" sz="1400" b="1" i="1" u="sng" dirty="0"/>
          </a:p>
        </p:txBody>
      </p:sp>
      <p:pic>
        <p:nvPicPr>
          <p:cNvPr id="6" name="Picture 5"/>
          <p:cNvPicPr>
            <a:picLocks noChangeAspect="1"/>
          </p:cNvPicPr>
          <p:nvPr/>
        </p:nvPicPr>
        <p:blipFill>
          <a:blip r:embed="rId3"/>
          <a:stretch>
            <a:fillRect/>
          </a:stretch>
        </p:blipFill>
        <p:spPr>
          <a:xfrm>
            <a:off x="8481269" y="5167617"/>
            <a:ext cx="3710729" cy="1690381"/>
          </a:xfrm>
          <a:prstGeom prst="rect">
            <a:avLst/>
          </a:prstGeom>
        </p:spPr>
      </p:pic>
      <p:graphicFrame>
        <p:nvGraphicFramePr>
          <p:cNvPr id="3" name="Table 3">
            <a:extLst>
              <a:ext uri="{FF2B5EF4-FFF2-40B4-BE49-F238E27FC236}">
                <a16:creationId xmlns:a16="http://schemas.microsoft.com/office/drawing/2014/main" id="{75A64B8F-D17B-4AE1-BB27-BF522A1642B9}"/>
              </a:ext>
            </a:extLst>
          </p:cNvPr>
          <p:cNvGraphicFramePr>
            <a:graphicFrameLocks noGrp="1"/>
          </p:cNvGraphicFramePr>
          <p:nvPr>
            <p:extLst>
              <p:ext uri="{D42A27DB-BD31-4B8C-83A1-F6EECF244321}">
                <p14:modId xmlns:p14="http://schemas.microsoft.com/office/powerpoint/2010/main" val="3994393371"/>
              </p:ext>
            </p:extLst>
          </p:nvPr>
        </p:nvGraphicFramePr>
        <p:xfrm>
          <a:off x="169644" y="719665"/>
          <a:ext cx="8622020" cy="5238819"/>
        </p:xfrm>
        <a:graphic>
          <a:graphicData uri="http://schemas.openxmlformats.org/drawingml/2006/table">
            <a:tbl>
              <a:tblPr firstRow="1" bandRow="1">
                <a:tableStyleId>{073A0DAA-6AF3-43AB-8588-CEC1D06C72B9}</a:tableStyleId>
              </a:tblPr>
              <a:tblGrid>
                <a:gridCol w="1724404">
                  <a:extLst>
                    <a:ext uri="{9D8B030D-6E8A-4147-A177-3AD203B41FA5}">
                      <a16:colId xmlns:a16="http://schemas.microsoft.com/office/drawing/2014/main" val="1165838353"/>
                    </a:ext>
                  </a:extLst>
                </a:gridCol>
                <a:gridCol w="1724404">
                  <a:extLst>
                    <a:ext uri="{9D8B030D-6E8A-4147-A177-3AD203B41FA5}">
                      <a16:colId xmlns:a16="http://schemas.microsoft.com/office/drawing/2014/main" val="2092954100"/>
                    </a:ext>
                  </a:extLst>
                </a:gridCol>
                <a:gridCol w="1724404">
                  <a:extLst>
                    <a:ext uri="{9D8B030D-6E8A-4147-A177-3AD203B41FA5}">
                      <a16:colId xmlns:a16="http://schemas.microsoft.com/office/drawing/2014/main" val="466428096"/>
                    </a:ext>
                  </a:extLst>
                </a:gridCol>
                <a:gridCol w="1724404">
                  <a:extLst>
                    <a:ext uri="{9D8B030D-6E8A-4147-A177-3AD203B41FA5}">
                      <a16:colId xmlns:a16="http://schemas.microsoft.com/office/drawing/2014/main" val="1602765820"/>
                    </a:ext>
                  </a:extLst>
                </a:gridCol>
                <a:gridCol w="1724404">
                  <a:extLst>
                    <a:ext uri="{9D8B030D-6E8A-4147-A177-3AD203B41FA5}">
                      <a16:colId xmlns:a16="http://schemas.microsoft.com/office/drawing/2014/main" val="2379452729"/>
                    </a:ext>
                  </a:extLst>
                </a:gridCol>
              </a:tblGrid>
              <a:tr h="393129">
                <a:tc gridSpan="5">
                  <a:txBody>
                    <a:bodyPr/>
                    <a:lstStyle/>
                    <a:p>
                      <a:pPr algn="ctr"/>
                      <a:r>
                        <a:rPr lang="en-US"/>
                        <a:t>SFSD – High School Home Attendance Schools</a:t>
                      </a:r>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547639652"/>
                  </a:ext>
                </a:extLst>
              </a:tr>
              <a:tr h="393129">
                <a:tc>
                  <a:txBody>
                    <a:bodyPr/>
                    <a:lstStyle/>
                    <a:p>
                      <a:pPr algn="ctr"/>
                      <a:r>
                        <a:rPr lang="en-US"/>
                        <a:t>High School</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Lincoln</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Jefferson</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Roosevelt</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Washington</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854378"/>
                  </a:ext>
                </a:extLst>
              </a:tr>
              <a:tr h="393129">
                <a:tc rowSpan="2">
                  <a:txBody>
                    <a:bodyPr/>
                    <a:lstStyle/>
                    <a:p>
                      <a:pPr algn="ctr"/>
                      <a:r>
                        <a:rPr lang="en-US"/>
                        <a:t>Middle School Associated w/HS</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Patrick Henry</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a:t>McGovern</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a:t>Edison</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a:t>Ben Reifel</a:t>
                      </a:r>
                      <a:endParaRPr lang="en-US"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1445990"/>
                  </a:ext>
                </a:extLst>
              </a:tr>
              <a:tr h="393129">
                <a:tc vMerge="1">
                  <a:txBody>
                    <a:bodyPr/>
                    <a:lstStyle/>
                    <a:p>
                      <a:pPr algn="ctr"/>
                      <a:endParaRPr lang="en-US" dirty="0"/>
                    </a:p>
                  </a:txBody>
                  <a:tcPr/>
                </a:tc>
                <a:tc>
                  <a:txBody>
                    <a:bodyPr/>
                    <a:lstStyle/>
                    <a:p>
                      <a:pPr algn="ctr"/>
                      <a:r>
                        <a:rPr lang="en-US" sz="1600"/>
                        <a:t>Whittier</a:t>
                      </a:r>
                      <a:endParaRPr lang="en-US" sz="16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600"/>
                        <a:t>Memorial</a:t>
                      </a:r>
                      <a:endParaRPr lang="en-US" sz="16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600"/>
                        <a:t>Memorial</a:t>
                      </a:r>
                      <a:endParaRPr lang="en-US" sz="16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600"/>
                        <a:t>Whittier</a:t>
                      </a:r>
                      <a:endParaRPr lang="en-US" sz="16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157136"/>
                  </a:ext>
                </a:extLst>
              </a:tr>
              <a:tr h="393129">
                <a:tc rowSpan="9">
                  <a:txBody>
                    <a:bodyPr/>
                    <a:lstStyle/>
                    <a:p>
                      <a:pPr algn="ctr"/>
                      <a:r>
                        <a:rPr lang="en-US"/>
                        <a:t>Elementary School Associated w/HS</a:t>
                      </a:r>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Eugene Field</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a:t>Discovery</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a:t>Garfield ½ </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a:t>Anne Sullivan</a:t>
                      </a:r>
                      <a:endParaRPr lang="en-US"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96928265"/>
                  </a:ext>
                </a:extLst>
              </a:tr>
              <a:tr h="393129">
                <a:tc vMerge="1">
                  <a:txBody>
                    <a:bodyPr/>
                    <a:lstStyle/>
                    <a:p>
                      <a:pPr algn="ctr"/>
                      <a:endParaRPr lang="en-US" dirty="0"/>
                    </a:p>
                  </a:txBody>
                  <a:tcPr/>
                </a:tc>
                <a:tc>
                  <a:txBody>
                    <a:bodyPr/>
                    <a:lstStyle/>
                    <a:p>
                      <a:pPr algn="ctr"/>
                      <a:r>
                        <a:rPr lang="en-US" sz="1600"/>
                        <a:t>Hawthorne</a:t>
                      </a:r>
                      <a:endParaRPr lang="en-US" sz="1600" dirty="0"/>
                    </a:p>
                  </a:txBody>
                  <a:tcPr anchor="ctr"/>
                </a:tc>
                <a:tc>
                  <a:txBody>
                    <a:bodyPr/>
                    <a:lstStyle/>
                    <a:p>
                      <a:pPr algn="ctr"/>
                      <a:r>
                        <a:rPr lang="en-US" sz="1600"/>
                        <a:t>Garfield (1/2)</a:t>
                      </a:r>
                      <a:endParaRPr lang="en-US" sz="1600" dirty="0"/>
                    </a:p>
                  </a:txBody>
                  <a:tcPr anchor="ctr"/>
                </a:tc>
                <a:tc>
                  <a:txBody>
                    <a:bodyPr/>
                    <a:lstStyle/>
                    <a:p>
                      <a:pPr algn="ctr"/>
                      <a:r>
                        <a:rPr lang="en-US" sz="1600"/>
                        <a:t>Jane Addams</a:t>
                      </a:r>
                      <a:endParaRPr lang="en-US" sz="1600" dirty="0"/>
                    </a:p>
                  </a:txBody>
                  <a:tcPr anchor="ctr"/>
                </a:tc>
                <a:tc>
                  <a:txBody>
                    <a:bodyPr/>
                    <a:lstStyle/>
                    <a:p>
                      <a:pPr algn="ctr"/>
                      <a:r>
                        <a:rPr lang="en-US" sz="1600"/>
                        <a:t>Cleveland</a:t>
                      </a:r>
                      <a:endParaRPr lang="en-US" sz="1600"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86235525"/>
                  </a:ext>
                </a:extLst>
              </a:tr>
              <a:tr h="393129">
                <a:tc vMerge="1">
                  <a:txBody>
                    <a:bodyPr/>
                    <a:lstStyle/>
                    <a:p>
                      <a:pPr algn="ctr"/>
                      <a:endParaRPr lang="en-US" dirty="0"/>
                    </a:p>
                  </a:txBody>
                  <a:tcPr/>
                </a:tc>
                <a:tc>
                  <a:txBody>
                    <a:bodyPr/>
                    <a:lstStyle/>
                    <a:p>
                      <a:pPr algn="ctr"/>
                      <a:r>
                        <a:rPr lang="en-US" sz="1600"/>
                        <a:t>Jane Addams</a:t>
                      </a:r>
                      <a:endParaRPr lang="en-US" sz="1600" dirty="0"/>
                    </a:p>
                  </a:txBody>
                  <a:tcPr anchor="ctr"/>
                </a:tc>
                <a:tc>
                  <a:txBody>
                    <a:bodyPr/>
                    <a:lstStyle/>
                    <a:p>
                      <a:pPr algn="ctr"/>
                      <a:r>
                        <a:rPr lang="en-US" sz="1600"/>
                        <a:t>Hayward</a:t>
                      </a:r>
                      <a:endParaRPr lang="en-US" sz="1600" dirty="0"/>
                    </a:p>
                  </a:txBody>
                  <a:tcPr anchor="ctr"/>
                </a:tc>
                <a:tc>
                  <a:txBody>
                    <a:bodyPr/>
                    <a:lstStyle/>
                    <a:p>
                      <a:pPr algn="ctr"/>
                      <a:r>
                        <a:rPr lang="en-US" sz="1600"/>
                        <a:t>JFK</a:t>
                      </a:r>
                      <a:endParaRPr lang="en-US" sz="1600" dirty="0"/>
                    </a:p>
                  </a:txBody>
                  <a:tcPr anchor="ctr"/>
                </a:tc>
                <a:tc>
                  <a:txBody>
                    <a:bodyPr/>
                    <a:lstStyle/>
                    <a:p>
                      <a:pPr algn="ctr"/>
                      <a:r>
                        <a:rPr lang="en-US" sz="1600"/>
                        <a:t>Harvey Dunn</a:t>
                      </a:r>
                      <a:endParaRPr lang="en-US" sz="1600"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25709858"/>
                  </a:ext>
                </a:extLst>
              </a:tr>
              <a:tr h="393129">
                <a:tc vMerge="1">
                  <a:txBody>
                    <a:bodyPr/>
                    <a:lstStyle/>
                    <a:p>
                      <a:pPr algn="ctr"/>
                      <a:endParaRPr lang="en-US" dirty="0"/>
                    </a:p>
                  </a:txBody>
                  <a:tcPr/>
                </a:tc>
                <a:tc>
                  <a:txBody>
                    <a:bodyPr/>
                    <a:lstStyle/>
                    <a:p>
                      <a:pPr algn="ctr"/>
                      <a:r>
                        <a:rPr lang="en-US" sz="1600"/>
                        <a:t>John Harris ½ </a:t>
                      </a:r>
                      <a:endParaRPr lang="en-US" sz="1600" dirty="0"/>
                    </a:p>
                  </a:txBody>
                  <a:tcPr anchor="ctr"/>
                </a:tc>
                <a:tc>
                  <a:txBody>
                    <a:bodyPr/>
                    <a:lstStyle/>
                    <a:p>
                      <a:pPr algn="ctr"/>
                      <a:r>
                        <a:rPr lang="en-US" sz="1600"/>
                        <a:t>Jane Addams</a:t>
                      </a:r>
                      <a:endParaRPr lang="en-US" sz="1600" dirty="0"/>
                    </a:p>
                  </a:txBody>
                  <a:tcPr anchor="ctr"/>
                </a:tc>
                <a:tc>
                  <a:txBody>
                    <a:bodyPr/>
                    <a:lstStyle/>
                    <a:p>
                      <a:pPr algn="ctr"/>
                      <a:r>
                        <a:rPr lang="en-US" sz="1600"/>
                        <a:t>Laura Wilder</a:t>
                      </a:r>
                      <a:endParaRPr lang="en-US" sz="1600" dirty="0"/>
                    </a:p>
                  </a:txBody>
                  <a:tcPr anchor="ctr"/>
                </a:tc>
                <a:tc>
                  <a:txBody>
                    <a:bodyPr/>
                    <a:lstStyle/>
                    <a:p>
                      <a:pPr algn="ctr"/>
                      <a:r>
                        <a:rPr lang="en-US" sz="1600"/>
                        <a:t>Jane Addams</a:t>
                      </a:r>
                      <a:endParaRPr lang="en-US" sz="1600"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80534825"/>
                  </a:ext>
                </a:extLst>
              </a:tr>
              <a:tr h="393129">
                <a:tc vMerge="1">
                  <a:txBody>
                    <a:bodyPr/>
                    <a:lstStyle/>
                    <a:p>
                      <a:pPr algn="ctr"/>
                      <a:endParaRPr lang="en-US" dirty="0"/>
                    </a:p>
                  </a:txBody>
                  <a:tcPr/>
                </a:tc>
                <a:tc>
                  <a:txBody>
                    <a:bodyPr/>
                    <a:lstStyle/>
                    <a:p>
                      <a:pPr algn="ctr"/>
                      <a:r>
                        <a:rPr lang="en-US" sz="1600"/>
                        <a:t>LBA ½ </a:t>
                      </a:r>
                      <a:endParaRPr lang="en-US" sz="1600" dirty="0"/>
                    </a:p>
                  </a:txBody>
                  <a:tcPr anchor="ctr"/>
                </a:tc>
                <a:tc>
                  <a:txBody>
                    <a:bodyPr/>
                    <a:lstStyle/>
                    <a:p>
                      <a:pPr algn="ctr"/>
                      <a:r>
                        <a:rPr lang="en-US" sz="1600"/>
                        <a:t>Lowell ½ </a:t>
                      </a:r>
                      <a:endParaRPr lang="en-US" sz="1600" dirty="0"/>
                    </a:p>
                  </a:txBody>
                  <a:tcPr anchor="ctr"/>
                </a:tc>
                <a:tc>
                  <a:txBody>
                    <a:bodyPr/>
                    <a:lstStyle/>
                    <a:p>
                      <a:pPr algn="ctr"/>
                      <a:r>
                        <a:rPr lang="en-US" sz="1600"/>
                        <a:t>Lowell ½</a:t>
                      </a:r>
                      <a:endParaRPr lang="en-US" sz="1600" dirty="0"/>
                    </a:p>
                  </a:txBody>
                  <a:tcPr anchor="ctr"/>
                </a:tc>
                <a:tc>
                  <a:txBody>
                    <a:bodyPr/>
                    <a:lstStyle/>
                    <a:p>
                      <a:pPr algn="ctr"/>
                      <a:r>
                        <a:rPr lang="en-US" sz="1600"/>
                        <a:t>John Harris ½ </a:t>
                      </a:r>
                      <a:endParaRPr lang="en-US" sz="1600"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7616417"/>
                  </a:ext>
                </a:extLst>
              </a:tr>
              <a:tr h="393129">
                <a:tc vMerge="1">
                  <a:txBody>
                    <a:bodyPr/>
                    <a:lstStyle/>
                    <a:p>
                      <a:pPr algn="ctr"/>
                      <a:endParaRPr lang="en-US" dirty="0"/>
                    </a:p>
                  </a:txBody>
                  <a:tcPr/>
                </a:tc>
                <a:tc>
                  <a:txBody>
                    <a:bodyPr/>
                    <a:lstStyle/>
                    <a:p>
                      <a:pPr algn="ctr"/>
                      <a:r>
                        <a:rPr lang="en-US" sz="1600"/>
                        <a:t>Robert Frost</a:t>
                      </a:r>
                      <a:endParaRPr lang="en-US" sz="1600" dirty="0"/>
                    </a:p>
                  </a:txBody>
                  <a:tcPr anchor="ctr"/>
                </a:tc>
                <a:tc>
                  <a:txBody>
                    <a:bodyPr/>
                    <a:lstStyle/>
                    <a:p>
                      <a:pPr algn="ctr"/>
                      <a:r>
                        <a:rPr lang="en-US" sz="1600"/>
                        <a:t>Renberg ½ </a:t>
                      </a:r>
                      <a:endParaRPr lang="en-US" sz="1600" dirty="0"/>
                    </a:p>
                  </a:txBody>
                  <a:tcPr anchor="ctr"/>
                </a:tc>
                <a:tc>
                  <a:txBody>
                    <a:bodyPr/>
                    <a:lstStyle/>
                    <a:p>
                      <a:pPr algn="ctr"/>
                      <a:r>
                        <a:rPr lang="en-US" sz="1600"/>
                        <a:t>Oscar Howe</a:t>
                      </a:r>
                      <a:endParaRPr lang="en-US" sz="1600" dirty="0"/>
                    </a:p>
                  </a:txBody>
                  <a:tcPr anchor="ctr"/>
                </a:tc>
                <a:tc>
                  <a:txBody>
                    <a:bodyPr/>
                    <a:lstStyle/>
                    <a:p>
                      <a:pPr algn="ctr"/>
                      <a:r>
                        <a:rPr lang="en-US" sz="1600"/>
                        <a:t>LBA ½ </a:t>
                      </a:r>
                      <a:endParaRPr lang="en-US" sz="1600"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7442349"/>
                  </a:ext>
                </a:extLst>
              </a:tr>
              <a:tr h="393129">
                <a:tc vMerge="1">
                  <a:txBody>
                    <a:bodyPr/>
                    <a:lstStyle/>
                    <a:p>
                      <a:pPr algn="ctr"/>
                      <a:endParaRPr lang="en-US" dirty="0"/>
                    </a:p>
                  </a:txBody>
                  <a:tcPr/>
                </a:tc>
                <a:tc>
                  <a:txBody>
                    <a:bodyPr/>
                    <a:lstStyle/>
                    <a:p>
                      <a:pPr algn="ctr"/>
                      <a:r>
                        <a:rPr lang="en-US" sz="1600"/>
                        <a:t>Sotomayor</a:t>
                      </a:r>
                      <a:endParaRPr lang="en-US" sz="1600" dirty="0"/>
                    </a:p>
                  </a:txBody>
                  <a:tcPr anchor="ctr"/>
                </a:tc>
                <a:tc>
                  <a:txBody>
                    <a:bodyPr/>
                    <a:lstStyle/>
                    <a:p>
                      <a:pPr algn="ctr"/>
                      <a:endParaRPr lang="en-US" sz="1600" dirty="0"/>
                    </a:p>
                  </a:txBody>
                  <a:tcPr anchor="ctr"/>
                </a:tc>
                <a:tc>
                  <a:txBody>
                    <a:bodyPr/>
                    <a:lstStyle/>
                    <a:p>
                      <a:pPr algn="ctr"/>
                      <a:r>
                        <a:rPr lang="en-US" sz="1600"/>
                        <a:t>Pettigrew</a:t>
                      </a:r>
                      <a:endParaRPr lang="en-US" sz="1600" dirty="0"/>
                    </a:p>
                  </a:txBody>
                  <a:tcPr anchor="ctr"/>
                </a:tc>
                <a:tc>
                  <a:txBody>
                    <a:bodyPr/>
                    <a:lstStyle/>
                    <a:p>
                      <a:pPr algn="ctr"/>
                      <a:r>
                        <a:rPr lang="en-US" sz="1600"/>
                        <a:t>Renberg ½ </a:t>
                      </a:r>
                      <a:endParaRPr lang="en-US" sz="1600"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79355495"/>
                  </a:ext>
                </a:extLst>
              </a:tr>
              <a:tr h="393129">
                <a:tc vMerge="1">
                  <a:txBody>
                    <a:bodyPr/>
                    <a:lstStyle/>
                    <a:p>
                      <a:pPr algn="ctr"/>
                      <a:endParaRPr lang="en-US" dirty="0"/>
                    </a:p>
                  </a:txBody>
                  <a:tcPr/>
                </a:tc>
                <a:tc>
                  <a:txBody>
                    <a:bodyPr/>
                    <a:lstStyle/>
                    <a:p>
                      <a:pPr algn="ctr"/>
                      <a:r>
                        <a:rPr lang="en-US" sz="1600"/>
                        <a:t>SBA</a:t>
                      </a:r>
                      <a:endParaRPr lang="en-US" sz="1600" dirty="0"/>
                    </a:p>
                  </a:txBody>
                  <a:tcPr anchor="ctr"/>
                </a:tc>
                <a:tc>
                  <a:txBody>
                    <a:bodyPr/>
                    <a:lstStyle/>
                    <a:p>
                      <a:pPr algn="ctr"/>
                      <a:endParaRPr lang="en-US" sz="1600" dirty="0"/>
                    </a:p>
                  </a:txBody>
                  <a:tcPr anchor="ctr"/>
                </a:tc>
                <a:tc>
                  <a:txBody>
                    <a:bodyPr/>
                    <a:lstStyle/>
                    <a:p>
                      <a:pPr algn="ctr"/>
                      <a:endParaRPr lang="en-US" sz="1600" dirty="0"/>
                    </a:p>
                  </a:txBody>
                  <a:tcPr anchor="ctr"/>
                </a:tc>
                <a:tc>
                  <a:txBody>
                    <a:bodyPr/>
                    <a:lstStyle/>
                    <a:p>
                      <a:pPr algn="ctr"/>
                      <a:r>
                        <a:rPr lang="en-US" sz="1600"/>
                        <a:t>Rosa Parks</a:t>
                      </a:r>
                      <a:endParaRPr lang="en-US" sz="1600"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8751809"/>
                  </a:ext>
                </a:extLst>
              </a:tr>
              <a:tr h="393129">
                <a:tc vMerge="1">
                  <a:txBody>
                    <a:bodyPr/>
                    <a:lstStyle/>
                    <a:p>
                      <a:pPr algn="ctr"/>
                      <a:endParaRPr lang="en-US" dirty="0"/>
                    </a:p>
                  </a:txBody>
                  <a:tcPr/>
                </a:tc>
                <a:tc>
                  <a:txBody>
                    <a:bodyPr/>
                    <a:lstStyle/>
                    <a:p>
                      <a:pPr algn="ctr"/>
                      <a:r>
                        <a:rPr lang="en-US" sz="1600"/>
                        <a:t>Terry Redlin</a:t>
                      </a:r>
                      <a:endParaRPr lang="en-US" sz="1600" dirty="0"/>
                    </a:p>
                  </a:txBody>
                  <a:tcPr anchor="ctr">
                    <a:lnB w="12700" cap="flat" cmpd="sng" algn="ctr">
                      <a:solidFill>
                        <a:schemeClr val="tx1"/>
                      </a:solidFill>
                      <a:prstDash val="solid"/>
                      <a:round/>
                      <a:headEnd type="none" w="med" len="med"/>
                      <a:tailEnd type="none" w="med" len="med"/>
                    </a:lnB>
                  </a:tcPr>
                </a:tc>
                <a:tc>
                  <a:txBody>
                    <a:bodyPr/>
                    <a:lstStyle/>
                    <a:p>
                      <a:pPr algn="ctr"/>
                      <a:endParaRPr lang="en-US" sz="1600" dirty="0"/>
                    </a:p>
                  </a:txBody>
                  <a:tcPr anchor="ctr">
                    <a:lnB w="12700" cap="flat" cmpd="sng" algn="ctr">
                      <a:solidFill>
                        <a:schemeClr val="tx1"/>
                      </a:solidFill>
                      <a:prstDash val="solid"/>
                      <a:round/>
                      <a:headEnd type="none" w="med" len="med"/>
                      <a:tailEnd type="none" w="med" len="med"/>
                    </a:lnB>
                  </a:tcPr>
                </a:tc>
                <a:tc>
                  <a:txBody>
                    <a:bodyPr/>
                    <a:lstStyle/>
                    <a:p>
                      <a:pPr algn="ctr"/>
                      <a:endParaRPr lang="en-US" sz="1600" dirty="0"/>
                    </a:p>
                  </a:txBody>
                  <a:tcPr anchor="ctr">
                    <a:lnB w="12700" cap="flat" cmpd="sng" algn="ctr">
                      <a:solidFill>
                        <a:schemeClr val="tx1"/>
                      </a:solidFill>
                      <a:prstDash val="solid"/>
                      <a:round/>
                      <a:headEnd type="none" w="med" len="med"/>
                      <a:tailEnd type="none" w="med" len="med"/>
                    </a:lnB>
                  </a:tcPr>
                </a:tc>
                <a:tc>
                  <a:txBody>
                    <a:bodyPr/>
                    <a:lstStyle/>
                    <a:p>
                      <a:pPr algn="ctr"/>
                      <a:endParaRPr lang="en-US" sz="16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3589562"/>
                  </a:ext>
                </a:extLst>
              </a:tr>
            </a:tbl>
          </a:graphicData>
        </a:graphic>
      </p:graphicFrame>
    </p:spTree>
    <p:extLst>
      <p:ext uri="{BB962C8B-B14F-4D97-AF65-F5344CB8AC3E}">
        <p14:creationId xmlns:p14="http://schemas.microsoft.com/office/powerpoint/2010/main" val="416144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652"/>
            <a:ext cx="10515600" cy="909760"/>
          </a:xfrm>
          <a:effectLst>
            <a:outerShdw blurRad="50800" dist="38100" dir="2700000" algn="tl" rotWithShape="0">
              <a:prstClr val="black">
                <a:alpha val="40000"/>
              </a:prstClr>
            </a:outerShdw>
          </a:effectLst>
        </p:spPr>
        <p:txBody>
          <a:bodyPr>
            <a:normAutofit/>
          </a:bodyPr>
          <a:lstStyle/>
          <a:p>
            <a:pPr algn="ctr"/>
            <a:r>
              <a:rPr lang="en-US" b="1" i="1" u="sng" dirty="0">
                <a:solidFill>
                  <a:schemeClr val="accent6">
                    <a:lumMod val="75000"/>
                  </a:schemeClr>
                </a:solidFill>
                <a:latin typeface="Wells Fargo Sans" panose="020B0503020203020204" pitchFamily="34" charset="0"/>
              </a:rPr>
              <a:t>High School Home Attendance Schools</a:t>
            </a:r>
          </a:p>
        </p:txBody>
      </p:sp>
      <p:sp>
        <p:nvSpPr>
          <p:cNvPr id="4" name="Content Placeholder 3"/>
          <p:cNvSpPr>
            <a:spLocks noGrp="1"/>
          </p:cNvSpPr>
          <p:nvPr>
            <p:ph sz="half" idx="1"/>
          </p:nvPr>
        </p:nvSpPr>
        <p:spPr>
          <a:xfrm>
            <a:off x="91579" y="847287"/>
            <a:ext cx="11879511" cy="5897462"/>
          </a:xfrm>
        </p:spPr>
        <p:txBody>
          <a:bodyPr>
            <a:normAutofit/>
          </a:bodyPr>
          <a:lstStyle/>
          <a:p>
            <a:r>
              <a:rPr lang="en-US" dirty="0"/>
              <a:t>Following are the Home Attendance Center (HAC) schools and families</a:t>
            </a:r>
          </a:p>
          <a:p>
            <a:r>
              <a:rPr lang="en-US" dirty="0"/>
              <a:t>If the booster club wants/needs to distribute information to students/families/schools, please work through Chad’s office</a:t>
            </a:r>
          </a:p>
          <a:p>
            <a:pPr lvl="1"/>
            <a:r>
              <a:rPr lang="en-US" dirty="0"/>
              <a:t>They have all the contact information and will send it out</a:t>
            </a:r>
          </a:p>
          <a:p>
            <a:r>
              <a:rPr lang="en-US" dirty="0"/>
              <a:t>Policy Guidelines:</a:t>
            </a:r>
          </a:p>
          <a:p>
            <a:pPr lvl="1"/>
            <a:r>
              <a:rPr lang="en-US" dirty="0"/>
              <a:t>Communication</a:t>
            </a:r>
          </a:p>
          <a:p>
            <a:pPr lvl="2"/>
            <a:r>
              <a:rPr lang="en-US" dirty="0"/>
              <a:t>All communication with elementary &amp; middle schools in the SFSD will have to go through the respective High School Activities office</a:t>
            </a:r>
          </a:p>
          <a:p>
            <a:pPr lvl="2"/>
            <a:r>
              <a:rPr lang="en-US" dirty="0"/>
              <a:t>The office will have an approved HAC distribution list</a:t>
            </a:r>
          </a:p>
          <a:p>
            <a:pPr lvl="2"/>
            <a:r>
              <a:rPr lang="en-US" dirty="0"/>
              <a:t>Future Cavalier, Patriot, Rider and Warrior Newsletters</a:t>
            </a:r>
          </a:p>
          <a:p>
            <a:pPr lvl="2"/>
            <a:r>
              <a:rPr lang="en-US" dirty="0"/>
              <a:t>If these newsletters are organized, they will be done by the respective High School Activities office</a:t>
            </a:r>
          </a:p>
          <a:p>
            <a:pPr lvl="2"/>
            <a:r>
              <a:rPr lang="en-US" b="1" i="1" dirty="0">
                <a:solidFill>
                  <a:schemeClr val="accent6">
                    <a:lumMod val="75000"/>
                  </a:schemeClr>
                </a:solidFill>
              </a:rPr>
              <a:t>NO</a:t>
            </a:r>
            <a:r>
              <a:rPr lang="en-US" i="1" dirty="0"/>
              <a:t> </a:t>
            </a:r>
            <a:r>
              <a:rPr lang="en-US" dirty="0"/>
              <a:t>advertising in elementary or middle school newsletters or asking elementary and/or middle school administrators to send information out to their families</a:t>
            </a:r>
          </a:p>
          <a:p>
            <a:pPr lvl="3"/>
            <a:r>
              <a:rPr lang="en-US" b="1" i="1" dirty="0">
                <a:solidFill>
                  <a:schemeClr val="accent6">
                    <a:lumMod val="75000"/>
                  </a:schemeClr>
                </a:solidFill>
              </a:rPr>
              <a:t>This includes hanging up flyers or locker signs</a:t>
            </a:r>
          </a:p>
        </p:txBody>
      </p:sp>
      <p:pic>
        <p:nvPicPr>
          <p:cNvPr id="6" name="Picture 5"/>
          <p:cNvPicPr>
            <a:picLocks noChangeAspect="1"/>
          </p:cNvPicPr>
          <p:nvPr/>
        </p:nvPicPr>
        <p:blipFill>
          <a:blip r:embed="rId3"/>
          <a:stretch>
            <a:fillRect/>
          </a:stretch>
        </p:blipFill>
        <p:spPr>
          <a:xfrm>
            <a:off x="9546672" y="5548013"/>
            <a:ext cx="2645326" cy="1309986"/>
          </a:xfrm>
          <a:prstGeom prst="rect">
            <a:avLst/>
          </a:prstGeom>
        </p:spPr>
      </p:pic>
    </p:spTree>
    <p:extLst>
      <p:ext uri="{BB962C8B-B14F-4D97-AF65-F5344CB8AC3E}">
        <p14:creationId xmlns:p14="http://schemas.microsoft.com/office/powerpoint/2010/main" val="3295270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9760"/>
          </a:xfrm>
          <a:effectLst>
            <a:outerShdw blurRad="50800" dist="38100" dir="2700000" algn="tl" rotWithShape="0">
              <a:prstClr val="black">
                <a:alpha val="40000"/>
              </a:prstClr>
            </a:outerShdw>
          </a:effectLst>
        </p:spPr>
        <p:txBody>
          <a:bodyPr>
            <a:normAutofit fontScale="90000"/>
          </a:bodyPr>
          <a:lstStyle/>
          <a:p>
            <a:pPr algn="ctr"/>
            <a:r>
              <a:rPr lang="en-US" b="1" i="1" u="sng" dirty="0">
                <a:solidFill>
                  <a:schemeClr val="accent6">
                    <a:lumMod val="75000"/>
                  </a:schemeClr>
                </a:solidFill>
                <a:latin typeface="Wells Fargo Sans" panose="020B0503020203020204" pitchFamily="34" charset="0"/>
              </a:rPr>
              <a:t>Disbursements/Attendance/Special Requests</a:t>
            </a:r>
          </a:p>
        </p:txBody>
      </p:sp>
      <p:sp>
        <p:nvSpPr>
          <p:cNvPr id="4" name="Content Placeholder 3"/>
          <p:cNvSpPr>
            <a:spLocks noGrp="1"/>
          </p:cNvSpPr>
          <p:nvPr>
            <p:ph sz="half" idx="1"/>
          </p:nvPr>
        </p:nvSpPr>
        <p:spPr>
          <a:xfrm>
            <a:off x="838200" y="1219466"/>
            <a:ext cx="10411326" cy="5486131"/>
          </a:xfrm>
        </p:spPr>
        <p:txBody>
          <a:bodyPr>
            <a:normAutofit fontScale="92500" lnSpcReduction="10000"/>
          </a:bodyPr>
          <a:lstStyle/>
          <a:p>
            <a:r>
              <a:rPr lang="en-US" dirty="0"/>
              <a:t>Booster club’s intent is to provide support to all activities &amp; appropriate funds in a timely manner</a:t>
            </a:r>
          </a:p>
          <a:p>
            <a:pPr lvl="1"/>
            <a:r>
              <a:rPr lang="en-US" dirty="0"/>
              <a:t>Disbursements to level 4/3 activities</a:t>
            </a:r>
          </a:p>
          <a:p>
            <a:pPr lvl="2"/>
            <a:r>
              <a:rPr lang="en-US" dirty="0"/>
              <a:t>$1,500 per activity</a:t>
            </a:r>
          </a:p>
          <a:p>
            <a:pPr lvl="2"/>
            <a:r>
              <a:rPr lang="en-US" dirty="0"/>
              <a:t>Totaling $40,500</a:t>
            </a:r>
          </a:p>
          <a:p>
            <a:pPr lvl="1"/>
            <a:r>
              <a:rPr lang="en-US" dirty="0"/>
              <a:t>Disbursements to level 2 activities</a:t>
            </a:r>
          </a:p>
          <a:p>
            <a:pPr lvl="2"/>
            <a:r>
              <a:rPr lang="en-US" dirty="0"/>
              <a:t>$300 per activity</a:t>
            </a:r>
          </a:p>
          <a:p>
            <a:pPr lvl="2"/>
            <a:r>
              <a:rPr lang="en-US" dirty="0"/>
              <a:t>Totaling $3,900</a:t>
            </a:r>
          </a:p>
          <a:p>
            <a:pPr lvl="1"/>
            <a:r>
              <a:rPr lang="en-US" dirty="0"/>
              <a:t>The club will assess available funds at the end of the fiscal year for disbursements</a:t>
            </a:r>
          </a:p>
          <a:p>
            <a:pPr lvl="1"/>
            <a:r>
              <a:rPr lang="en-US" dirty="0"/>
              <a:t>Attendance expectations</a:t>
            </a:r>
          </a:p>
          <a:p>
            <a:pPr lvl="2"/>
            <a:r>
              <a:rPr lang="en-US" dirty="0"/>
              <a:t>Activities leaders/coaches establish parent reps to attend meetings</a:t>
            </a:r>
          </a:p>
          <a:p>
            <a:pPr lvl="3"/>
            <a:r>
              <a:rPr lang="en-US" dirty="0"/>
              <a:t>Each activity must be represented in the meetings at least 8 of 10 meetings to receive funding</a:t>
            </a:r>
          </a:p>
          <a:p>
            <a:pPr lvl="2"/>
            <a:r>
              <a:rPr lang="en-US" dirty="0"/>
              <a:t>$100 drawing each month (must be present)</a:t>
            </a:r>
          </a:p>
          <a:p>
            <a:pPr lvl="1"/>
            <a:r>
              <a:rPr lang="en-US" dirty="0"/>
              <a:t>Special requests for funds </a:t>
            </a:r>
          </a:p>
          <a:p>
            <a:pPr lvl="2"/>
            <a:r>
              <a:rPr lang="en-US" dirty="0"/>
              <a:t>2 times during the school year</a:t>
            </a:r>
          </a:p>
          <a:p>
            <a:pPr lvl="3"/>
            <a:r>
              <a:rPr lang="en-US" dirty="0"/>
              <a:t>September and January  each year</a:t>
            </a:r>
          </a:p>
          <a:p>
            <a:pPr lvl="3"/>
            <a:r>
              <a:rPr lang="en-US" dirty="0"/>
              <a:t>Approved requests from Chad/Dan</a:t>
            </a:r>
          </a:p>
        </p:txBody>
      </p:sp>
      <p:pic>
        <p:nvPicPr>
          <p:cNvPr id="6" name="Picture 5"/>
          <p:cNvPicPr>
            <a:picLocks noChangeAspect="1"/>
          </p:cNvPicPr>
          <p:nvPr/>
        </p:nvPicPr>
        <p:blipFill>
          <a:blip r:embed="rId3"/>
          <a:stretch>
            <a:fillRect/>
          </a:stretch>
        </p:blipFill>
        <p:spPr>
          <a:xfrm>
            <a:off x="8481269" y="5020417"/>
            <a:ext cx="3710729" cy="1837582"/>
          </a:xfrm>
          <a:prstGeom prst="rect">
            <a:avLst/>
          </a:prstGeom>
        </p:spPr>
      </p:pic>
    </p:spTree>
    <p:extLst>
      <p:ext uri="{BB962C8B-B14F-4D97-AF65-F5344CB8AC3E}">
        <p14:creationId xmlns:p14="http://schemas.microsoft.com/office/powerpoint/2010/main" val="3971698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36137"/>
          </a:xfrm>
          <a:effectLst>
            <a:outerShdw blurRad="50800" dist="38100" dir="2700000" algn="tl" rotWithShape="0">
              <a:prstClr val="black">
                <a:alpha val="40000"/>
              </a:prstClr>
            </a:outerShdw>
          </a:effectLst>
        </p:spPr>
        <p:txBody>
          <a:bodyPr>
            <a:normAutofit/>
          </a:bodyPr>
          <a:lstStyle/>
          <a:p>
            <a:pPr algn="ctr"/>
            <a:r>
              <a:rPr lang="en-US" b="1" i="1" u="sng" dirty="0">
                <a:solidFill>
                  <a:schemeClr val="accent6">
                    <a:lumMod val="75000"/>
                  </a:schemeClr>
                </a:solidFill>
                <a:latin typeface="Wells Fargo Sans" panose="020B0503020203020204" pitchFamily="34" charset="0"/>
              </a:rPr>
              <a:t>JHS Booster Club Financials</a:t>
            </a:r>
          </a:p>
        </p:txBody>
      </p:sp>
      <p:pic>
        <p:nvPicPr>
          <p:cNvPr id="5" name="Picture 4"/>
          <p:cNvPicPr>
            <a:picLocks noChangeAspect="1"/>
          </p:cNvPicPr>
          <p:nvPr/>
        </p:nvPicPr>
        <p:blipFill>
          <a:blip r:embed="rId3"/>
          <a:stretch>
            <a:fillRect/>
          </a:stretch>
        </p:blipFill>
        <p:spPr>
          <a:xfrm>
            <a:off x="8089474" y="2199747"/>
            <a:ext cx="4102526" cy="2110153"/>
          </a:xfrm>
          <a:prstGeom prst="rect">
            <a:avLst/>
          </a:prstGeom>
        </p:spPr>
      </p:pic>
      <p:pic>
        <p:nvPicPr>
          <p:cNvPr id="10" name="Picture 9">
            <a:extLst>
              <a:ext uri="{FF2B5EF4-FFF2-40B4-BE49-F238E27FC236}">
                <a16:creationId xmlns:a16="http://schemas.microsoft.com/office/drawing/2014/main" id="{9EF1D91C-667B-41AC-B97C-1FE9B13CCFD6}"/>
              </a:ext>
            </a:extLst>
          </p:cNvPr>
          <p:cNvPicPr>
            <a:picLocks noChangeAspect="1"/>
          </p:cNvPicPr>
          <p:nvPr/>
        </p:nvPicPr>
        <p:blipFill>
          <a:blip r:embed="rId4"/>
          <a:stretch>
            <a:fillRect/>
          </a:stretch>
        </p:blipFill>
        <p:spPr>
          <a:xfrm>
            <a:off x="1502678" y="825721"/>
            <a:ext cx="6148082" cy="6032279"/>
          </a:xfrm>
          <a:prstGeom prst="rect">
            <a:avLst/>
          </a:prstGeom>
        </p:spPr>
      </p:pic>
    </p:spTree>
    <p:extLst>
      <p:ext uri="{BB962C8B-B14F-4D97-AF65-F5344CB8AC3E}">
        <p14:creationId xmlns:p14="http://schemas.microsoft.com/office/powerpoint/2010/main" val="2680001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419406" y="1770842"/>
            <a:ext cx="5618848" cy="2782496"/>
          </a:xfrm>
          <a:prstGeom prst="rect">
            <a:avLst/>
          </a:prstGeom>
        </p:spPr>
      </p:pic>
    </p:spTree>
    <p:extLst>
      <p:ext uri="{BB962C8B-B14F-4D97-AF65-F5344CB8AC3E}">
        <p14:creationId xmlns:p14="http://schemas.microsoft.com/office/powerpoint/2010/main" val="370027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642</Words>
  <Application>Microsoft Office PowerPoint</Application>
  <PresentationFormat>Widescreen</PresentationFormat>
  <Paragraphs>110</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Wells Fargo Sans</vt:lpstr>
      <vt:lpstr>Office Theme</vt:lpstr>
      <vt:lpstr>Jefferson High School Booster Club Meeting  9/12/22</vt:lpstr>
      <vt:lpstr>JHS Booster Club Mission Statement</vt:lpstr>
      <vt:lpstr>JHS Booster Club Agenda</vt:lpstr>
      <vt:lpstr>High School Home Attendance Schools</vt:lpstr>
      <vt:lpstr>High School Home Attendance Schools</vt:lpstr>
      <vt:lpstr>Disbursements/Attendance/Special Requests</vt:lpstr>
      <vt:lpstr>JHS Booster Club Financials</vt:lpstr>
      <vt:lpstr>PowerPoint Presentation</vt:lpstr>
    </vt:vector>
  </TitlesOfParts>
  <Company>Wells Fargo 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Altenburgs Emails</dc:creator>
  <cp:lastModifiedBy>Kellyna Warnke</cp:lastModifiedBy>
  <cp:revision>163</cp:revision>
  <cp:lastPrinted>2022-09-08T16:06:20Z</cp:lastPrinted>
  <dcterms:created xsi:type="dcterms:W3CDTF">2021-03-05T19:16:45Z</dcterms:created>
  <dcterms:modified xsi:type="dcterms:W3CDTF">2022-09-12T20:01:49Z</dcterms:modified>
</cp:coreProperties>
</file>