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0" r:id="rId3"/>
    <p:sldId id="270" r:id="rId4"/>
    <p:sldId id="279" r:id="rId5"/>
    <p:sldId id="278" r:id="rId6"/>
    <p:sldId id="266" r:id="rId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6357" autoAdjust="0"/>
  </p:normalViewPr>
  <p:slideViewPr>
    <p:cSldViewPr snapToGrid="0">
      <p:cViewPr varScale="1">
        <p:scale>
          <a:sx n="81" d="100"/>
          <a:sy n="81" d="100"/>
        </p:scale>
        <p:origin x="432" y="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F992290-478A-4193-86E5-D2C302A964A0}" type="datetimeFigureOut">
              <a:rPr lang="en-US" smtClean="0"/>
              <a:t>9/9/2022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856AD9D-C714-4A69-AA5C-0ED483468629}" type="slidenum">
              <a:rPr lang="en-US" smtClean="0"/>
              <a:t>‹#›</a:t>
            </a:fld>
            <a:endParaRPr lang="en-US"/>
          </a:p>
        </p:txBody>
      </p:sp>
    </p:spTree>
    <p:extLst>
      <p:ext uri="{BB962C8B-B14F-4D97-AF65-F5344CB8AC3E}">
        <p14:creationId xmlns:p14="http://schemas.microsoft.com/office/powerpoint/2010/main" val="230530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6AD9D-C714-4A69-AA5C-0ED483468629}" type="slidenum">
              <a:rPr lang="en-US" smtClean="0"/>
              <a:t>2</a:t>
            </a:fld>
            <a:endParaRPr lang="en-US"/>
          </a:p>
        </p:txBody>
      </p:sp>
    </p:spTree>
    <p:extLst>
      <p:ext uri="{BB962C8B-B14F-4D97-AF65-F5344CB8AC3E}">
        <p14:creationId xmlns:p14="http://schemas.microsoft.com/office/powerpoint/2010/main" val="389744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6AD9D-C714-4A69-AA5C-0ED483468629}" type="slidenum">
              <a:rPr lang="en-US" smtClean="0"/>
              <a:t>3</a:t>
            </a:fld>
            <a:endParaRPr lang="en-US"/>
          </a:p>
        </p:txBody>
      </p:sp>
    </p:spTree>
    <p:extLst>
      <p:ext uri="{BB962C8B-B14F-4D97-AF65-F5344CB8AC3E}">
        <p14:creationId xmlns:p14="http://schemas.microsoft.com/office/powerpoint/2010/main" val="290273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6AD9D-C714-4A69-AA5C-0ED483468629}" type="slidenum">
              <a:rPr lang="en-US" smtClean="0"/>
              <a:t>4</a:t>
            </a:fld>
            <a:endParaRPr lang="en-US"/>
          </a:p>
        </p:txBody>
      </p:sp>
    </p:spTree>
    <p:extLst>
      <p:ext uri="{BB962C8B-B14F-4D97-AF65-F5344CB8AC3E}">
        <p14:creationId xmlns:p14="http://schemas.microsoft.com/office/powerpoint/2010/main" val="251525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6AD9D-C714-4A69-AA5C-0ED483468629}" type="slidenum">
              <a:rPr lang="en-US" smtClean="0"/>
              <a:t>5</a:t>
            </a:fld>
            <a:endParaRPr lang="en-US"/>
          </a:p>
        </p:txBody>
      </p:sp>
    </p:spTree>
    <p:extLst>
      <p:ext uri="{BB962C8B-B14F-4D97-AF65-F5344CB8AC3E}">
        <p14:creationId xmlns:p14="http://schemas.microsoft.com/office/powerpoint/2010/main" val="31867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6AD9D-C714-4A69-AA5C-0ED483468629}" type="slidenum">
              <a:rPr lang="en-US" smtClean="0"/>
              <a:t>6</a:t>
            </a:fld>
            <a:endParaRPr lang="en-US"/>
          </a:p>
        </p:txBody>
      </p:sp>
    </p:spTree>
    <p:extLst>
      <p:ext uri="{BB962C8B-B14F-4D97-AF65-F5344CB8AC3E}">
        <p14:creationId xmlns:p14="http://schemas.microsoft.com/office/powerpoint/2010/main" val="400967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9C516C-B0A4-4A0F-816C-A16E88BF2A5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32412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C516C-B0A4-4A0F-816C-A16E88BF2A5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36813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C516C-B0A4-4A0F-816C-A16E88BF2A5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84616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C516C-B0A4-4A0F-816C-A16E88BF2A5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93947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C516C-B0A4-4A0F-816C-A16E88BF2A58}"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53039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9C516C-B0A4-4A0F-816C-A16E88BF2A58}"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15724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9C516C-B0A4-4A0F-816C-A16E88BF2A58}"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97278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9C516C-B0A4-4A0F-816C-A16E88BF2A58}"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72785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C516C-B0A4-4A0F-816C-A16E88BF2A58}"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82393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C516C-B0A4-4A0F-816C-A16E88BF2A58}"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26904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C516C-B0A4-4A0F-816C-A16E88BF2A58}"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662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C516C-B0A4-4A0F-816C-A16E88BF2A58}" type="datetimeFigureOut">
              <a:rPr lang="en-US" smtClean="0"/>
              <a:t>9/9/2022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A3F07-2D09-4BAC-964F-E191A68D16AB}" type="slidenum">
              <a:rPr lang="en-US" smtClean="0"/>
              <a:t>‹#›</a:t>
            </a:fld>
            <a:endParaRPr lang="en-US"/>
          </a:p>
        </p:txBody>
      </p:sp>
    </p:spTree>
    <p:extLst>
      <p:ext uri="{BB962C8B-B14F-4D97-AF65-F5344CB8AC3E}">
        <p14:creationId xmlns:p14="http://schemas.microsoft.com/office/powerpoint/2010/main" val="62195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25974"/>
            <a:ext cx="9144000" cy="2060955"/>
          </a:xfrm>
          <a:effectLst>
            <a:outerShdw blurRad="50800" dist="38100" dir="2700000" algn="tl" rotWithShape="0">
              <a:prstClr val="black">
                <a:alpha val="40000"/>
              </a:prstClr>
            </a:outerShdw>
          </a:effectLst>
        </p:spPr>
        <p:txBody>
          <a:bodyPr anchor="t">
            <a:normAutofit fontScale="90000"/>
            <a:scene3d>
              <a:camera prst="orthographicFront"/>
              <a:lightRig rig="threePt" dir="t"/>
            </a:scene3d>
            <a:sp3d extrusionH="57150">
              <a:bevelT w="38100" h="38100"/>
              <a:extrusionClr>
                <a:schemeClr val="accent4">
                  <a:lumMod val="40000"/>
                  <a:lumOff val="60000"/>
                </a:schemeClr>
              </a:extrusionClr>
            </a:sp3d>
          </a:bodyPr>
          <a:lstStyle/>
          <a:p>
            <a:r>
              <a:rPr lang="en-US" b="1" i="1" dirty="0">
                <a:solidFill>
                  <a:schemeClr val="accent6">
                    <a:lumMod val="75000"/>
                  </a:schemeClr>
                </a:solidFill>
                <a:latin typeface="Wells Fargo Sans" panose="020B0503020203020204" pitchFamily="34" charset="0"/>
              </a:rPr>
              <a:t>Jefferson High School Booster Club Meeting </a:t>
            </a:r>
            <a:br>
              <a:rPr lang="en-US" b="1" i="1" dirty="0">
                <a:solidFill>
                  <a:schemeClr val="accent6">
                    <a:lumMod val="75000"/>
                  </a:schemeClr>
                </a:solidFill>
                <a:latin typeface="Wells Fargo Sans" panose="020B0503020203020204" pitchFamily="34" charset="0"/>
              </a:rPr>
            </a:br>
            <a:r>
              <a:rPr lang="en-US" b="1" i="1" dirty="0">
                <a:solidFill>
                  <a:schemeClr val="accent6">
                    <a:lumMod val="75000"/>
                  </a:schemeClr>
                </a:solidFill>
                <a:latin typeface="Wells Fargo Sans" panose="020B0503020203020204" pitchFamily="34" charset="0"/>
              </a:rPr>
              <a:t>8/8/22</a:t>
            </a:r>
          </a:p>
        </p:txBody>
      </p:sp>
      <p:pic>
        <p:nvPicPr>
          <p:cNvPr id="5" name="Picture 4"/>
          <p:cNvPicPr>
            <a:picLocks noChangeAspect="1"/>
          </p:cNvPicPr>
          <p:nvPr/>
        </p:nvPicPr>
        <p:blipFill>
          <a:blip r:embed="rId2"/>
          <a:stretch>
            <a:fillRect/>
          </a:stretch>
        </p:blipFill>
        <p:spPr>
          <a:xfrm>
            <a:off x="3004515" y="3149601"/>
            <a:ext cx="6182970" cy="3061854"/>
          </a:xfrm>
          <a:prstGeom prst="rect">
            <a:avLst/>
          </a:prstGeom>
        </p:spPr>
      </p:pic>
    </p:spTree>
    <p:extLst>
      <p:ext uri="{BB962C8B-B14F-4D97-AF65-F5344CB8AC3E}">
        <p14:creationId xmlns:p14="http://schemas.microsoft.com/office/powerpoint/2010/main" val="170517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11521440" cy="1325563"/>
          </a:xfrm>
          <a:effectLst>
            <a:outerShdw blurRad="50800" dist="38100" dir="2700000" algn="tl" rotWithShape="0">
              <a:prstClr val="black">
                <a:alpha val="40000"/>
              </a:prstClr>
            </a:outerShdw>
          </a:effectLst>
        </p:spPr>
        <p:txBody>
          <a:bodyPr/>
          <a:lstStyle/>
          <a:p>
            <a:pPr algn="ctr"/>
            <a:r>
              <a:rPr lang="en-US" b="1" i="1" u="sng" dirty="0">
                <a:solidFill>
                  <a:schemeClr val="accent6">
                    <a:lumMod val="75000"/>
                  </a:schemeClr>
                </a:solidFill>
                <a:latin typeface="Wells Fargo Sans" panose="020B0503020203020204" pitchFamily="34" charset="0"/>
              </a:rPr>
              <a:t>JHS Booster Club Mission Statement</a:t>
            </a:r>
          </a:p>
        </p:txBody>
      </p:sp>
      <p:sp>
        <p:nvSpPr>
          <p:cNvPr id="8" name="Content Placeholder 7"/>
          <p:cNvSpPr>
            <a:spLocks noGrp="1"/>
          </p:cNvSpPr>
          <p:nvPr>
            <p:ph idx="1"/>
          </p:nvPr>
        </p:nvSpPr>
        <p:spPr>
          <a:xfrm>
            <a:off x="910883" y="1482870"/>
            <a:ext cx="10515600" cy="4351338"/>
          </a:xfrm>
        </p:spPr>
        <p:txBody>
          <a:bodyPr/>
          <a:lstStyle/>
          <a:p>
            <a:pPr marL="0" indent="0" algn="ctr">
              <a:lnSpc>
                <a:spcPct val="150000"/>
              </a:lnSpc>
              <a:buNone/>
            </a:pPr>
            <a:r>
              <a:rPr lang="en-US" i="1" dirty="0"/>
              <a:t>“The Jefferson High School Booster Club is committed to inclusive, courageous student activities that compete for excellence in lifelong learning.  The JHS Booster Club supports student activities through funding resources, school pride and community spirit and support.”</a:t>
            </a:r>
          </a:p>
          <a:p>
            <a:pPr marL="0" indent="0">
              <a:buNone/>
            </a:pPr>
            <a:endParaRPr lang="en-US" dirty="0"/>
          </a:p>
        </p:txBody>
      </p:sp>
      <p:pic>
        <p:nvPicPr>
          <p:cNvPr id="5" name="Picture 4"/>
          <p:cNvPicPr>
            <a:picLocks noChangeAspect="1"/>
          </p:cNvPicPr>
          <p:nvPr/>
        </p:nvPicPr>
        <p:blipFill>
          <a:blip r:embed="rId3"/>
          <a:stretch>
            <a:fillRect/>
          </a:stretch>
        </p:blipFill>
        <p:spPr>
          <a:xfrm>
            <a:off x="3762610" y="4244079"/>
            <a:ext cx="4812145" cy="2383011"/>
          </a:xfrm>
          <a:prstGeom prst="rect">
            <a:avLst/>
          </a:prstGeom>
        </p:spPr>
      </p:pic>
    </p:spTree>
    <p:extLst>
      <p:ext uri="{BB962C8B-B14F-4D97-AF65-F5344CB8AC3E}">
        <p14:creationId xmlns:p14="http://schemas.microsoft.com/office/powerpoint/2010/main" val="193418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9760"/>
          </a:xfrm>
          <a:effectLst>
            <a:outerShdw blurRad="50800" dist="38100" dir="2700000" algn="tl" rotWithShape="0">
              <a:prstClr val="black">
                <a:alpha val="40000"/>
              </a:prstClr>
            </a:outerShdw>
          </a:effectLst>
        </p:spPr>
        <p:txBody>
          <a:bodyPr/>
          <a:lstStyle/>
          <a:p>
            <a:pPr algn="ctr"/>
            <a:r>
              <a:rPr lang="en-US" b="1" i="1" u="sng" dirty="0">
                <a:solidFill>
                  <a:schemeClr val="accent6">
                    <a:lumMod val="75000"/>
                  </a:schemeClr>
                </a:solidFill>
                <a:latin typeface="Wells Fargo Sans" panose="020B0503020203020204" pitchFamily="34" charset="0"/>
              </a:rPr>
              <a:t>JHS Booster Club Agenda</a:t>
            </a:r>
          </a:p>
        </p:txBody>
      </p:sp>
      <p:sp>
        <p:nvSpPr>
          <p:cNvPr id="4" name="Content Placeholder 3"/>
          <p:cNvSpPr>
            <a:spLocks noGrp="1"/>
          </p:cNvSpPr>
          <p:nvPr>
            <p:ph sz="half" idx="1"/>
          </p:nvPr>
        </p:nvSpPr>
        <p:spPr>
          <a:xfrm>
            <a:off x="838200" y="1219466"/>
            <a:ext cx="10411326" cy="5486131"/>
          </a:xfrm>
        </p:spPr>
        <p:txBody>
          <a:bodyPr>
            <a:normAutofit/>
          </a:bodyPr>
          <a:lstStyle/>
          <a:p>
            <a:r>
              <a:rPr lang="en-US" dirty="0"/>
              <a:t>August Agenda</a:t>
            </a:r>
          </a:p>
          <a:p>
            <a:pPr lvl="1"/>
            <a:r>
              <a:rPr lang="en-US" dirty="0"/>
              <a:t>Introductions of current board members</a:t>
            </a:r>
          </a:p>
          <a:p>
            <a:pPr lvl="1"/>
            <a:r>
              <a:rPr lang="en-US" dirty="0"/>
              <a:t>21-22 year end disbursements</a:t>
            </a:r>
          </a:p>
          <a:p>
            <a:pPr lvl="2"/>
            <a:r>
              <a:rPr lang="en-US" dirty="0"/>
              <a:t>$1,500 to level 3 &amp; 4 activities - $40,500</a:t>
            </a:r>
          </a:p>
          <a:p>
            <a:pPr lvl="2"/>
            <a:r>
              <a:rPr lang="en-US" dirty="0"/>
              <a:t>$300 to level 2 activities - $3,900</a:t>
            </a:r>
          </a:p>
          <a:p>
            <a:pPr lvl="2"/>
            <a:r>
              <a:rPr lang="en-US" dirty="0"/>
              <a:t>The group will assess at the end of every fiscal for what’s disbursed</a:t>
            </a:r>
          </a:p>
          <a:p>
            <a:pPr lvl="3"/>
            <a:r>
              <a:rPr lang="en-US" dirty="0"/>
              <a:t>Ask that the activities leaders attend in September</a:t>
            </a:r>
          </a:p>
          <a:p>
            <a:pPr lvl="1"/>
            <a:r>
              <a:rPr lang="en-US" dirty="0"/>
              <a:t>Attendance expectations</a:t>
            </a:r>
          </a:p>
          <a:p>
            <a:pPr lvl="2"/>
            <a:r>
              <a:rPr lang="en-US" dirty="0"/>
              <a:t>Activities leaders/coaches establish parent reps to attend meetings</a:t>
            </a:r>
          </a:p>
          <a:p>
            <a:pPr lvl="2"/>
            <a:r>
              <a:rPr lang="en-US" dirty="0"/>
              <a:t>Expect to have booster club members from all activities attend 10 of 12 meetings</a:t>
            </a:r>
          </a:p>
          <a:p>
            <a:pPr lvl="2"/>
            <a:r>
              <a:rPr lang="en-US" dirty="0"/>
              <a:t>$100 drawing each month (must be present)</a:t>
            </a:r>
          </a:p>
          <a:p>
            <a:pPr lvl="1"/>
            <a:r>
              <a:rPr lang="en-US" dirty="0"/>
              <a:t>Special requests for funds </a:t>
            </a:r>
          </a:p>
          <a:p>
            <a:pPr lvl="2"/>
            <a:r>
              <a:rPr lang="en-US" dirty="0"/>
              <a:t>2 times during the school year</a:t>
            </a:r>
          </a:p>
          <a:p>
            <a:pPr lvl="3"/>
            <a:r>
              <a:rPr lang="en-US" dirty="0"/>
              <a:t>September and January  each year</a:t>
            </a:r>
          </a:p>
          <a:p>
            <a:pPr lvl="3"/>
            <a:r>
              <a:rPr lang="en-US" dirty="0"/>
              <a:t>Approved requests from Chad/Dan</a:t>
            </a:r>
          </a:p>
        </p:txBody>
      </p:sp>
      <p:pic>
        <p:nvPicPr>
          <p:cNvPr id="6" name="Picture 5"/>
          <p:cNvPicPr>
            <a:picLocks noChangeAspect="1"/>
          </p:cNvPicPr>
          <p:nvPr/>
        </p:nvPicPr>
        <p:blipFill>
          <a:blip r:embed="rId3"/>
          <a:stretch>
            <a:fillRect/>
          </a:stretch>
        </p:blipFill>
        <p:spPr>
          <a:xfrm>
            <a:off x="8104908" y="4834040"/>
            <a:ext cx="4087091" cy="2023959"/>
          </a:xfrm>
          <a:prstGeom prst="rect">
            <a:avLst/>
          </a:prstGeom>
        </p:spPr>
      </p:pic>
    </p:spTree>
    <p:extLst>
      <p:ext uri="{BB962C8B-B14F-4D97-AF65-F5344CB8AC3E}">
        <p14:creationId xmlns:p14="http://schemas.microsoft.com/office/powerpoint/2010/main" val="143510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9760"/>
          </a:xfrm>
          <a:effectLst>
            <a:outerShdw blurRad="50800" dist="38100" dir="2700000" algn="tl" rotWithShape="0">
              <a:prstClr val="black">
                <a:alpha val="40000"/>
              </a:prstClr>
            </a:outerShdw>
          </a:effectLst>
        </p:spPr>
        <p:txBody>
          <a:bodyPr/>
          <a:lstStyle/>
          <a:p>
            <a:pPr algn="ctr"/>
            <a:r>
              <a:rPr lang="en-US" b="1" i="1" u="sng" dirty="0">
                <a:solidFill>
                  <a:schemeClr val="accent6">
                    <a:lumMod val="75000"/>
                  </a:schemeClr>
                </a:solidFill>
                <a:latin typeface="Wells Fargo Sans" panose="020B0503020203020204" pitchFamily="34" charset="0"/>
              </a:rPr>
              <a:t>JHS Booster Club Agenda</a:t>
            </a:r>
          </a:p>
        </p:txBody>
      </p:sp>
      <p:sp>
        <p:nvSpPr>
          <p:cNvPr id="4" name="Content Placeholder 3"/>
          <p:cNvSpPr>
            <a:spLocks noGrp="1"/>
          </p:cNvSpPr>
          <p:nvPr>
            <p:ph sz="half" idx="1"/>
          </p:nvPr>
        </p:nvSpPr>
        <p:spPr>
          <a:xfrm>
            <a:off x="838200" y="1219466"/>
            <a:ext cx="10411326" cy="5486131"/>
          </a:xfrm>
        </p:spPr>
        <p:txBody>
          <a:bodyPr>
            <a:normAutofit/>
          </a:bodyPr>
          <a:lstStyle/>
          <a:p>
            <a:pPr lvl="1"/>
            <a:r>
              <a:rPr lang="en-US" dirty="0"/>
              <a:t>Establish Committees </a:t>
            </a:r>
          </a:p>
          <a:p>
            <a:pPr lvl="2"/>
            <a:r>
              <a:rPr lang="en-US" dirty="0"/>
              <a:t>Budget Committee</a:t>
            </a:r>
            <a:endParaRPr lang="en-US" sz="2000" dirty="0"/>
          </a:p>
          <a:p>
            <a:pPr lvl="2"/>
            <a:r>
              <a:rPr lang="en-US" dirty="0"/>
              <a:t>Special Events/Care Committee</a:t>
            </a:r>
          </a:p>
          <a:p>
            <a:pPr lvl="3"/>
            <a:r>
              <a:rPr lang="en-US" sz="2000" dirty="0"/>
              <a:t>Celebrations </a:t>
            </a:r>
          </a:p>
          <a:p>
            <a:pPr lvl="4"/>
            <a:r>
              <a:rPr lang="en-US" sz="2000" dirty="0"/>
              <a:t>Signing Days</a:t>
            </a:r>
          </a:p>
          <a:p>
            <a:pPr lvl="4"/>
            <a:r>
              <a:rPr lang="en-US" sz="2000" dirty="0"/>
              <a:t>Championship Celebrations</a:t>
            </a:r>
          </a:p>
          <a:p>
            <a:pPr lvl="4"/>
            <a:r>
              <a:rPr lang="en-US" sz="2000" dirty="0"/>
              <a:t>Awards Nights</a:t>
            </a:r>
          </a:p>
          <a:p>
            <a:pPr lvl="4"/>
            <a:r>
              <a:rPr lang="en-US" sz="2000" dirty="0"/>
              <a:t>Injured or Ill students or family members</a:t>
            </a:r>
          </a:p>
          <a:p>
            <a:pPr lvl="3"/>
            <a:r>
              <a:rPr lang="en-US" sz="2000" dirty="0"/>
              <a:t>Cake decorating events</a:t>
            </a:r>
          </a:p>
          <a:p>
            <a:pPr lvl="3"/>
            <a:r>
              <a:rPr lang="en-US" sz="2000" dirty="0"/>
              <a:t>Futures Nights $150 limit from the booster club</a:t>
            </a:r>
          </a:p>
          <a:p>
            <a:pPr lvl="4"/>
            <a:r>
              <a:rPr lang="en-US" sz="2000" dirty="0"/>
              <a:t>Need receipts</a:t>
            </a:r>
          </a:p>
          <a:p>
            <a:pPr lvl="2"/>
            <a:r>
              <a:rPr lang="en-US" sz="2400" dirty="0"/>
              <a:t>Presidents Bowl Update – Mike Brenna</a:t>
            </a:r>
          </a:p>
          <a:p>
            <a:pPr lvl="2"/>
            <a:r>
              <a:rPr lang="en-US" sz="2400" dirty="0"/>
              <a:t>Monday October 10</a:t>
            </a:r>
            <a:r>
              <a:rPr lang="en-US" sz="2400" baseline="30000" dirty="0"/>
              <a:t>th</a:t>
            </a:r>
            <a:r>
              <a:rPr lang="en-US" sz="2400" dirty="0"/>
              <a:t> meeting will be moved</a:t>
            </a:r>
          </a:p>
          <a:p>
            <a:pPr marL="914400" lvl="2" indent="0">
              <a:buNone/>
            </a:pPr>
            <a:endParaRPr lang="en-US" dirty="0"/>
          </a:p>
        </p:txBody>
      </p:sp>
      <p:pic>
        <p:nvPicPr>
          <p:cNvPr id="6" name="Picture 5"/>
          <p:cNvPicPr>
            <a:picLocks noChangeAspect="1"/>
          </p:cNvPicPr>
          <p:nvPr/>
        </p:nvPicPr>
        <p:blipFill>
          <a:blip r:embed="rId3"/>
          <a:stretch>
            <a:fillRect/>
          </a:stretch>
        </p:blipFill>
        <p:spPr>
          <a:xfrm>
            <a:off x="7948246" y="4756460"/>
            <a:ext cx="4243754" cy="2101540"/>
          </a:xfrm>
          <a:prstGeom prst="rect">
            <a:avLst/>
          </a:prstGeom>
        </p:spPr>
      </p:pic>
    </p:spTree>
    <p:extLst>
      <p:ext uri="{BB962C8B-B14F-4D97-AF65-F5344CB8AC3E}">
        <p14:creationId xmlns:p14="http://schemas.microsoft.com/office/powerpoint/2010/main" val="1668843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992" y="74978"/>
            <a:ext cx="10515600" cy="936137"/>
          </a:xfrm>
          <a:effectLst>
            <a:outerShdw blurRad="50800" dist="38100" dir="2700000" algn="tl" rotWithShape="0">
              <a:prstClr val="black">
                <a:alpha val="40000"/>
              </a:prstClr>
            </a:outerShdw>
          </a:effectLst>
        </p:spPr>
        <p:txBody>
          <a:bodyPr>
            <a:normAutofit/>
          </a:bodyPr>
          <a:lstStyle/>
          <a:p>
            <a:pPr algn="ctr"/>
            <a:r>
              <a:rPr lang="en-US" b="1" i="1" u="sng" dirty="0">
                <a:solidFill>
                  <a:schemeClr val="accent6">
                    <a:lumMod val="75000"/>
                  </a:schemeClr>
                </a:solidFill>
                <a:latin typeface="Wells Fargo Sans" panose="020B0503020203020204" pitchFamily="34" charset="0"/>
              </a:rPr>
              <a:t>JHS Booster Club Financials</a:t>
            </a:r>
          </a:p>
        </p:txBody>
      </p:sp>
      <p:pic>
        <p:nvPicPr>
          <p:cNvPr id="5" name="Picture 4"/>
          <p:cNvPicPr>
            <a:picLocks noChangeAspect="1"/>
          </p:cNvPicPr>
          <p:nvPr/>
        </p:nvPicPr>
        <p:blipFill>
          <a:blip r:embed="rId3"/>
          <a:stretch>
            <a:fillRect/>
          </a:stretch>
        </p:blipFill>
        <p:spPr>
          <a:xfrm>
            <a:off x="8089474" y="2199747"/>
            <a:ext cx="4102526" cy="2110153"/>
          </a:xfrm>
          <a:prstGeom prst="rect">
            <a:avLst/>
          </a:prstGeom>
        </p:spPr>
      </p:pic>
      <p:pic>
        <p:nvPicPr>
          <p:cNvPr id="3" name="Picture 2">
            <a:extLst>
              <a:ext uri="{FF2B5EF4-FFF2-40B4-BE49-F238E27FC236}">
                <a16:creationId xmlns:a16="http://schemas.microsoft.com/office/drawing/2014/main" id="{82E57A48-E979-9B4E-840E-C14BB38C05FA}"/>
              </a:ext>
            </a:extLst>
          </p:cNvPr>
          <p:cNvPicPr>
            <a:picLocks noChangeAspect="1"/>
          </p:cNvPicPr>
          <p:nvPr/>
        </p:nvPicPr>
        <p:blipFill>
          <a:blip r:embed="rId4"/>
          <a:stretch>
            <a:fillRect/>
          </a:stretch>
        </p:blipFill>
        <p:spPr>
          <a:xfrm>
            <a:off x="636732" y="1011115"/>
            <a:ext cx="7452742" cy="5306558"/>
          </a:xfrm>
          <a:prstGeom prst="rect">
            <a:avLst/>
          </a:prstGeom>
        </p:spPr>
      </p:pic>
    </p:spTree>
    <p:extLst>
      <p:ext uri="{BB962C8B-B14F-4D97-AF65-F5344CB8AC3E}">
        <p14:creationId xmlns:p14="http://schemas.microsoft.com/office/powerpoint/2010/main" val="2680001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19406" y="1770842"/>
            <a:ext cx="5618848" cy="2782496"/>
          </a:xfrm>
          <a:prstGeom prst="rect">
            <a:avLst/>
          </a:prstGeom>
        </p:spPr>
      </p:pic>
    </p:spTree>
    <p:extLst>
      <p:ext uri="{BB962C8B-B14F-4D97-AF65-F5344CB8AC3E}">
        <p14:creationId xmlns:p14="http://schemas.microsoft.com/office/powerpoint/2010/main" val="370027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231</Words>
  <Application>Microsoft Office PowerPoint</Application>
  <PresentationFormat>Widescreen</PresentationFormat>
  <Paragraphs>39</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Wells Fargo Sans</vt:lpstr>
      <vt:lpstr>Office Theme</vt:lpstr>
      <vt:lpstr>Jefferson High School Booster Club Meeting  8/8/22</vt:lpstr>
      <vt:lpstr>JHS Booster Club Mission Statement</vt:lpstr>
      <vt:lpstr>JHS Booster Club Agenda</vt:lpstr>
      <vt:lpstr>JHS Booster Club Agenda</vt:lpstr>
      <vt:lpstr>JHS Booster Club Financials</vt:lpstr>
      <vt:lpstr>PowerPoint Presentation</vt:lpstr>
    </vt:vector>
  </TitlesOfParts>
  <Company>Wells Fargo 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Altenburgs Emails</dc:creator>
  <cp:lastModifiedBy>Kellyna Warnke</cp:lastModifiedBy>
  <cp:revision>148</cp:revision>
  <cp:lastPrinted>2021-03-09T16:30:37Z</cp:lastPrinted>
  <dcterms:created xsi:type="dcterms:W3CDTF">2021-03-05T19:16:45Z</dcterms:created>
  <dcterms:modified xsi:type="dcterms:W3CDTF">2022-09-09T16:45:55Z</dcterms:modified>
</cp:coreProperties>
</file>